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4"/>
  </p:handoutMasterIdLst>
  <p:sldIdLst>
    <p:sldId id="261" r:id="rId2"/>
    <p:sldId id="263" r:id="rId3"/>
    <p:sldId id="267" r:id="rId4"/>
    <p:sldId id="266" r:id="rId5"/>
    <p:sldId id="270" r:id="rId6"/>
    <p:sldId id="268" r:id="rId7"/>
    <p:sldId id="269" r:id="rId8"/>
    <p:sldId id="277" r:id="rId9"/>
    <p:sldId id="274" r:id="rId10"/>
    <p:sldId id="256" r:id="rId11"/>
    <p:sldId id="258" r:id="rId12"/>
    <p:sldId id="260" r:id="rId13"/>
    <p:sldId id="278" r:id="rId14"/>
    <p:sldId id="272" r:id="rId15"/>
    <p:sldId id="282" r:id="rId16"/>
    <p:sldId id="264" r:id="rId17"/>
    <p:sldId id="265" r:id="rId18"/>
    <p:sldId id="275" r:id="rId19"/>
    <p:sldId id="276" r:id="rId20"/>
    <p:sldId id="280" r:id="rId21"/>
    <p:sldId id="281" r:id="rId22"/>
    <p:sldId id="283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1956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BEB9986-37A4-41B5-A725-18F3F9917284}" type="datetimeFigureOut">
              <a:rPr lang="en-US"/>
              <a:pPr/>
              <a:t>5/4/2017</a:t>
            </a:fld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3C14269-1777-4381-9881-A61D25FAF4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1DC28-A26F-4B1E-8EAA-5E3D6F406DF2}" type="datetimeFigureOut">
              <a:rPr lang="en-US"/>
              <a:pPr>
                <a:defRPr/>
              </a:pPr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8C56F-6D76-425A-AB3E-6C4B8F7AB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CAE16-84B8-4F37-9B74-232A030A30A5}" type="datetimeFigureOut">
              <a:rPr lang="en-US"/>
              <a:pPr>
                <a:defRPr/>
              </a:pPr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88865-56FD-4FBF-999A-E8B9043CF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E0C7-891F-4DFF-AA63-79A76FF8675B}" type="datetimeFigureOut">
              <a:rPr lang="en-US"/>
              <a:pPr>
                <a:defRPr/>
              </a:pPr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650F-DBB3-4BB3-BA58-138973E00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B9A45-A140-4E1B-B6FF-29B9F063EA53}" type="datetimeFigureOut">
              <a:rPr lang="en-US"/>
              <a:pPr>
                <a:defRPr/>
              </a:pPr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3A940-0E9C-4943-88BF-7F4826D2C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CBF63-378F-4CDE-B4A7-6A833FC072B5}" type="datetimeFigureOut">
              <a:rPr lang="en-US"/>
              <a:pPr>
                <a:defRPr/>
              </a:pPr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FDBE3-2AFB-4273-AAA1-BEF96A7E3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BB277-CEB7-4619-9191-9F3447D8B4FC}" type="datetimeFigureOut">
              <a:rPr lang="en-US"/>
              <a:pPr>
                <a:defRPr/>
              </a:pPr>
              <a:t>5/4/2017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27D0F-9EFA-44CF-A2DB-241FEFA33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2C58-B500-4A8E-9909-7954ADDF5151}" type="datetimeFigureOut">
              <a:rPr lang="en-US"/>
              <a:pPr>
                <a:defRPr/>
              </a:pPr>
              <a:t>5/4/2017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74118-A33A-4109-A330-9EE5807F9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35FBF-24F9-40FD-8F16-86C90F627381}" type="datetimeFigureOut">
              <a:rPr lang="en-US"/>
              <a:pPr>
                <a:defRPr/>
              </a:pPr>
              <a:t>5/4/2017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DD3E-8AEB-4C35-88AE-350E27D96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F6511-A8B3-4A4F-880E-E11EE7849F49}" type="datetimeFigureOut">
              <a:rPr lang="en-US"/>
              <a:pPr>
                <a:defRPr/>
              </a:pPr>
              <a:t>5/4/2017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67241-13AA-4646-B117-085EC7DE9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B8612-A0F8-4C52-929F-3F67B07F7E19}" type="datetimeFigureOut">
              <a:rPr lang="en-US"/>
              <a:pPr>
                <a:defRPr/>
              </a:pPr>
              <a:t>5/4/2017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2936E-B099-4635-8260-3192AD769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89905-508A-4504-B92A-17E6B51AEBAB}" type="datetimeFigureOut">
              <a:rPr lang="en-US"/>
              <a:pPr>
                <a:defRPr/>
              </a:pPr>
              <a:t>5/4/2017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E7EDF-A1A2-41A9-BA13-2BC1E7567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B9AE6A-824E-464B-96A4-518F9F93827D}" type="datetimeFigureOut">
              <a:rPr lang="en-US"/>
              <a:pPr>
                <a:defRPr/>
              </a:pPr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D6B604-0C4A-4F7E-BBDA-30B2F831E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Annual School Board Budget Presentation to the Town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sz="3600" dirty="0" smtClean="0"/>
              <a:t>Presentation of the FY 2018 School Budget</a:t>
            </a:r>
          </a:p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April 25, 2017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Joint School Board and Town Council Budget Workshop</a:t>
            </a:r>
          </a:p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Jessica L. Sullivan, Town Council </a:t>
            </a:r>
            <a:r>
              <a:rPr lang="en-US" smtClean="0"/>
              <a:t>Finance Chair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ctrTitle"/>
          </p:nvPr>
        </p:nvSpPr>
        <p:spPr>
          <a:xfrm>
            <a:off x="685800" y="525463"/>
            <a:ext cx="7772400" cy="1154112"/>
          </a:xfrm>
        </p:spPr>
        <p:txBody>
          <a:bodyPr/>
          <a:lstStyle/>
          <a:p>
            <a:r>
              <a:rPr lang="en-US" smtClean="0"/>
              <a:t>School Data 2001-2018 cont.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81109"/>
            <a:ext cx="6400800" cy="400019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From a peak school enrollment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of 1847 in 2006, enrollment has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declined to 1603 by 2017, a drop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of 244 students.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School Data 2001-2018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 smtClean="0"/>
              <a:t>The School Department projects a drop in enrollment by another 32 students next year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School Data 2001-2018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In 2006 with an enrollment of 1847, school staff numbered 277.75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For 2018 with a projected enrollment of 1571,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    down 276, staff will number 268.21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General Purpose aid to Education</a:t>
            </a:r>
            <a:br>
              <a:rPr lang="en-US" dirty="0" smtClean="0"/>
            </a:br>
            <a:r>
              <a:rPr lang="en-US" dirty="0" smtClean="0"/>
              <a:t>State School Subsidy 2001-2018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Total Received $44,174,060</a:t>
            </a:r>
          </a:p>
          <a:p>
            <a:endParaRPr lang="en-US" smtClean="0"/>
          </a:p>
          <a:p>
            <a:r>
              <a:rPr lang="en-US" smtClean="0"/>
              <a:t>From High of $3,403,682 in 2016 to Low of $1,793,363 in 2004</a:t>
            </a:r>
          </a:p>
          <a:p>
            <a:endParaRPr lang="en-US" smtClean="0"/>
          </a:p>
          <a:p>
            <a:r>
              <a:rPr lang="en-US" smtClean="0"/>
              <a:t>Average received is $2,598,474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 Municipal Budget  Average Tax Rate Increase 2.68%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School Budget Average Tax Rate Increase 3.70%</a:t>
            </a:r>
            <a:endParaRPr lang="en-US" dirty="0"/>
          </a:p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r>
              <a:rPr lang="en-US" sz="4000" dirty="0" smtClean="0"/>
              <a:t>6.38 % 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      Average Combined Tax Rate (TR)  Increase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Municipal and School Combined Data</a:t>
            </a:r>
            <a:br>
              <a:rPr lang="en-US" dirty="0" smtClean="0"/>
            </a:br>
            <a:r>
              <a:rPr lang="en-US" dirty="0" smtClean="0"/>
              <a:t>2001-2018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Municipal and School Combined Data</a:t>
            </a:r>
            <a:br>
              <a:rPr lang="en-US" dirty="0"/>
            </a:br>
            <a:r>
              <a:rPr lang="en-US" dirty="0" smtClean="0"/>
              <a:t>2009-</a:t>
            </a:r>
            <a:r>
              <a:rPr lang="en-US" dirty="0"/>
              <a:t>2018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Municipal Budget Average TR Increase 2.05 %</a:t>
            </a:r>
          </a:p>
          <a:p>
            <a:endParaRPr lang="en-US" smtClean="0"/>
          </a:p>
          <a:p>
            <a:r>
              <a:rPr lang="en-US" smtClean="0"/>
              <a:t>School Budget Average TR Increase  2.85 %</a:t>
            </a:r>
          </a:p>
          <a:p>
            <a:endParaRPr lang="en-US" smtClean="0"/>
          </a:p>
          <a:p>
            <a:r>
              <a:rPr lang="en-US" smtClean="0"/>
              <a:t>Combined Average Budget TR Increase 4.9 %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Property Tax Projections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r>
              <a:rPr lang="en-US" smtClean="0"/>
              <a:t>At the current rate of increase in municipal and 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school taxes, assuming no additional 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bonding( borrowing ), the following property tax</a:t>
            </a:r>
          </a:p>
          <a:p>
            <a:pPr marL="0" indent="0">
              <a:buFont typeface="Arial" charset="0"/>
              <a:buNone/>
            </a:pPr>
            <a:r>
              <a:rPr lang="en-US" smtClean="0"/>
              <a:t> increases are projected: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Property Tax Increase Projections by 2030</a:t>
            </a:r>
            <a:br>
              <a:rPr lang="en-US" sz="3200" smtClean="0"/>
            </a:br>
            <a:r>
              <a:rPr lang="en-US" sz="3200" smtClean="0"/>
              <a:t>( 12 years from FY 2018 )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Home Value of $300,000:  $2,856</a:t>
            </a:r>
          </a:p>
          <a:p>
            <a:endParaRPr lang="en-US" smtClean="0"/>
          </a:p>
          <a:p>
            <a:r>
              <a:rPr lang="en-US" smtClean="0"/>
              <a:t>Home Value of $500,000:  $4670</a:t>
            </a:r>
          </a:p>
          <a:p>
            <a:endParaRPr lang="en-US" smtClean="0"/>
          </a:p>
          <a:p>
            <a:r>
              <a:rPr lang="en-US" smtClean="0"/>
              <a:t>Home Value of $1,000,000:  $9,520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Property Tax Burden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     Can We Sustain The Rate of Property Tax 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Growth We Have Experienced 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Proposed FY 18 Budgets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Municipal Budget Proposes a 1.4% increase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   ( $168,402 higher than last year)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School Budget Proposes a 2.4% increase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( $591,469 higher than last year )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Total Proposed Tax Rate Impact 4.1%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Budget Authority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r>
              <a:rPr lang="en-US" smtClean="0"/>
              <a:t>The Town Charter authorizes the Town Council to “adopt an annual budget”</a:t>
            </a:r>
          </a:p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r>
              <a:rPr lang="en-US" smtClean="0"/>
              <a:t>The “council shall approve the budget with or without amendments”</a:t>
            </a:r>
          </a:p>
          <a:p>
            <a:pPr marL="0" indent="0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If 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Both Municipal and School Budgets Drop 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By One Percent Each ?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This would decrease the Tax Rate Impact from 4.1 % to  3.1 % 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1 % Decrease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    At 1.1%, (instead of 1.4% )  Municipal Budget increases by $132,911 ( instead of $168,000 )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    At 1.5 %, ( instead of 2.4% ) School Budget increases by $372,805 ( instead of $591,469)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1% Decrease Option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r>
              <a:rPr lang="en-US" smtClean="0"/>
              <a:t>Results in a  Combined Municipal and School budget increase of 2.6 %, Lower Than the 10 Year Average Combined Municipal and School budget increase of 4.9 %, and Lower the Combined 17 year Average of 6.8%</a:t>
            </a:r>
          </a:p>
          <a:p>
            <a:pPr marL="0" indent="0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Budget Authority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Town Council is legally required to review the school budget </a:t>
            </a:r>
          </a:p>
          <a:p>
            <a:endParaRPr lang="en-US" smtClean="0"/>
          </a:p>
          <a:p>
            <a:r>
              <a:rPr lang="en-US" smtClean="0"/>
              <a:t>Although the Town Council does not determine how to allocate the school budget, it must review the entire budget.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Budget Authority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budget “ establishes the amount to be raised by property taxes”</a:t>
            </a:r>
          </a:p>
          <a:p>
            <a:endParaRPr lang="en-US" smtClean="0"/>
          </a:p>
          <a:p>
            <a:r>
              <a:rPr lang="en-US" smtClean="0"/>
              <a:t>In addition to our Town Charter, Maine state law requires the Town Council to approve the school budget amount that goes to the voters for validation.   ( Sections 1485 and 2307, Title 20-A)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Municipal Data 2001-2018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                                     </a:t>
            </a:r>
            <a:r>
              <a:rPr lang="en-US" sz="4000" dirty="0" smtClean="0"/>
              <a:t>2.68 %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Average Municipal Department Tax Rate Increase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Municipal Data 2001-2018 cont.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Cape Elizabeth’s population has remained steady at just over 9000.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Municipal Data 2001-2018 cont.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r>
              <a:rPr lang="en-US" smtClean="0"/>
              <a:t>Municipal staff regular employee numbers range from 85-90 and can grow to 201 when including  on call firefighters and EMT workers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Revenue Sharing 2001-2018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Total Received $11,131,215</a:t>
            </a:r>
          </a:p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From $799,738 to $</a:t>
            </a:r>
            <a:r>
              <a:rPr lang="en-US" dirty="0" smtClean="0"/>
              <a:t>402,087</a:t>
            </a:r>
          </a:p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Down over 50%</a:t>
            </a:r>
          </a:p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Average $ 654,777/year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School Data 2001-2018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r>
              <a:rPr lang="en-US" sz="4000" dirty="0" smtClean="0"/>
              <a:t>3.70 %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  <a:p>
            <a:pPr marL="0" indent="0" algn="ctr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Average Tax Rate Increase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527</Words>
  <Application>Microsoft Macintosh PowerPoint</Application>
  <PresentationFormat>On-screen Show (4:3)</PresentationFormat>
  <Paragraphs>124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Calibri</vt:lpstr>
      <vt:lpstr>Arial</vt:lpstr>
      <vt:lpstr>Office Theme</vt:lpstr>
      <vt:lpstr>Annual School Board Budget Presentation to the Town Council</vt:lpstr>
      <vt:lpstr>Budget Authority</vt:lpstr>
      <vt:lpstr>Budget Authority</vt:lpstr>
      <vt:lpstr>Budget Authority</vt:lpstr>
      <vt:lpstr>Municipal Data 2001-2018</vt:lpstr>
      <vt:lpstr>Municipal Data 2001-2018 cont.</vt:lpstr>
      <vt:lpstr>Municipal Data 2001-2018 cont.</vt:lpstr>
      <vt:lpstr>Revenue Sharing 2001-2018</vt:lpstr>
      <vt:lpstr>School Data 2001-2018</vt:lpstr>
      <vt:lpstr>School Data 2001-2018 cont.</vt:lpstr>
      <vt:lpstr>School Data 2001-2018 cont.</vt:lpstr>
      <vt:lpstr>School Data 2001-2018 cont.</vt:lpstr>
      <vt:lpstr>General Purpose aid to Education State School Subsidy 2001-2018</vt:lpstr>
      <vt:lpstr>Municipal and School Combined Data 2001-2018</vt:lpstr>
      <vt:lpstr>Municipal and School Combined Data 2009-2018</vt:lpstr>
      <vt:lpstr>Property Tax Projections</vt:lpstr>
      <vt:lpstr>Property Tax Increase Projections by 2030 ( 12 years from FY 2018 )</vt:lpstr>
      <vt:lpstr>The Property Tax Burden</vt:lpstr>
      <vt:lpstr>Current Proposed FY 18 Budgets</vt:lpstr>
      <vt:lpstr>What If ???</vt:lpstr>
      <vt:lpstr>1 % Decrease Option</vt:lpstr>
      <vt:lpstr>1% Decrease Option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Sullivan</dc:creator>
  <cp:lastModifiedBy>debra.lane</cp:lastModifiedBy>
  <cp:revision>30</cp:revision>
  <dcterms:created xsi:type="dcterms:W3CDTF">2017-04-19T11:15:36Z</dcterms:created>
  <dcterms:modified xsi:type="dcterms:W3CDTF">2017-05-04T13:00:35Z</dcterms:modified>
</cp:coreProperties>
</file>